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0910"/>
    <a:srgbClr val="002345"/>
    <a:srgbClr val="002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3" autoAdjust="0"/>
    <p:restoredTop sz="94660"/>
  </p:normalViewPr>
  <p:slideViewPr>
    <p:cSldViewPr snapToGrid="0">
      <p:cViewPr>
        <p:scale>
          <a:sx n="24" d="100"/>
          <a:sy n="24" d="100"/>
        </p:scale>
        <p:origin x="656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-1981238016"/>
        <c:axId val="-1981162768"/>
      </c:barChart>
      <c:catAx>
        <c:axId val="-198123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81162768"/>
        <c:crosses val="autoZero"/>
        <c:auto val="1"/>
        <c:lblAlgn val="ctr"/>
        <c:lblOffset val="100"/>
        <c:noMultiLvlLbl val="0"/>
      </c:catAx>
      <c:valAx>
        <c:axId val="-198116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81238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5AB2E9-3568-4939-AD20-F42726F09D0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F1FE2A-97BA-4B52-B3A6-E44D1F20CB28}">
      <dgm:prSet phldrT="[Text]" custT="1"/>
      <dgm:spPr/>
      <dgm:t>
        <a:bodyPr/>
        <a:lstStyle/>
        <a:p>
          <a:r>
            <a:rPr lang="en-US" sz="2800" dirty="0" smtClean="0"/>
            <a:t>Controlled variables</a:t>
          </a:r>
          <a:endParaRPr lang="en-US" sz="2800" dirty="0"/>
        </a:p>
      </dgm:t>
    </dgm:pt>
    <dgm:pt modelId="{272155B6-483B-4675-B173-D3F00A201046}" type="parTrans" cxnId="{FC6EE199-23CF-4307-94F8-FC53916EA51A}">
      <dgm:prSet/>
      <dgm:spPr/>
      <dgm:t>
        <a:bodyPr/>
        <a:lstStyle/>
        <a:p>
          <a:endParaRPr lang="en-US" sz="2800"/>
        </a:p>
      </dgm:t>
    </dgm:pt>
    <dgm:pt modelId="{0CACD921-34CA-4681-87F1-041A98C27B3D}" type="sibTrans" cxnId="{FC6EE199-23CF-4307-94F8-FC53916EA51A}">
      <dgm:prSet/>
      <dgm:spPr/>
      <dgm:t>
        <a:bodyPr/>
        <a:lstStyle/>
        <a:p>
          <a:endParaRPr lang="en-US" sz="2800"/>
        </a:p>
      </dgm:t>
    </dgm:pt>
    <dgm:pt modelId="{4640F6E6-EF32-4372-9B3B-2FFD48F9CB5C}">
      <dgm:prSet phldrT="[Text]" custT="1"/>
      <dgm:spPr/>
      <dgm:t>
        <a:bodyPr/>
        <a:lstStyle/>
        <a:p>
          <a:r>
            <a:rPr lang="en-US" sz="2800" dirty="0" smtClean="0"/>
            <a:t>These are kept the same throughout your experiments</a:t>
          </a:r>
          <a:endParaRPr lang="en-US" sz="2800" dirty="0"/>
        </a:p>
      </dgm:t>
    </dgm:pt>
    <dgm:pt modelId="{DB4F8E23-BBE6-4AB5-9D82-74F5115D7455}" type="parTrans" cxnId="{ACB965C6-1ACF-483C-9C29-8A17C949C706}">
      <dgm:prSet/>
      <dgm:spPr/>
      <dgm:t>
        <a:bodyPr/>
        <a:lstStyle/>
        <a:p>
          <a:endParaRPr lang="en-US" sz="2800"/>
        </a:p>
      </dgm:t>
    </dgm:pt>
    <dgm:pt modelId="{55E32D54-3DF3-4F3F-B3B8-1AEE5606EC62}" type="sibTrans" cxnId="{ACB965C6-1ACF-483C-9C29-8A17C949C706}">
      <dgm:prSet/>
      <dgm:spPr/>
      <dgm:t>
        <a:bodyPr/>
        <a:lstStyle/>
        <a:p>
          <a:endParaRPr lang="en-US" sz="2800"/>
        </a:p>
      </dgm:t>
    </dgm:pt>
    <dgm:pt modelId="{184B56DA-A66C-4DD0-AE11-0A7EBA387E48}">
      <dgm:prSet phldrT="[Text]" custT="1"/>
      <dgm:spPr/>
      <dgm:t>
        <a:bodyPr/>
        <a:lstStyle/>
        <a:p>
          <a:r>
            <a:rPr lang="en-US" sz="2800" dirty="0" smtClean="0"/>
            <a:t>Independent variable</a:t>
          </a:r>
          <a:endParaRPr lang="en-US" sz="2800" dirty="0"/>
        </a:p>
      </dgm:t>
    </dgm:pt>
    <dgm:pt modelId="{3C1C544F-4C0C-4E19-A3D2-C3E5175D7B4B}" type="parTrans" cxnId="{01AD485A-0916-4A80-9CBA-29870F4D202A}">
      <dgm:prSet/>
      <dgm:spPr/>
      <dgm:t>
        <a:bodyPr/>
        <a:lstStyle/>
        <a:p>
          <a:endParaRPr lang="en-US" sz="2800"/>
        </a:p>
      </dgm:t>
    </dgm:pt>
    <dgm:pt modelId="{8EE144C8-20EA-43DA-B048-41CEE06807BC}" type="sibTrans" cxnId="{01AD485A-0916-4A80-9CBA-29870F4D202A}">
      <dgm:prSet/>
      <dgm:spPr/>
      <dgm:t>
        <a:bodyPr/>
        <a:lstStyle/>
        <a:p>
          <a:endParaRPr lang="en-US" sz="2800"/>
        </a:p>
      </dgm:t>
    </dgm:pt>
    <dgm:pt modelId="{17AF0C1B-AB46-4643-AAAB-C00D253E5731}">
      <dgm:prSet phldrT="[Text]" custT="1"/>
      <dgm:spPr/>
      <dgm:t>
        <a:bodyPr/>
        <a:lstStyle/>
        <a:p>
          <a:r>
            <a:rPr lang="en-US" sz="2800" dirty="0" smtClean="0"/>
            <a:t>The </a:t>
          </a:r>
          <a:r>
            <a:rPr lang="en-US" sz="2800" b="1" dirty="0" smtClean="0"/>
            <a:t>one</a:t>
          </a:r>
          <a:r>
            <a:rPr lang="en-US" sz="2800" dirty="0" smtClean="0"/>
            <a:t> variable you purposely change and test</a:t>
          </a:r>
          <a:endParaRPr lang="en-US" sz="2800" dirty="0"/>
        </a:p>
      </dgm:t>
    </dgm:pt>
    <dgm:pt modelId="{29C3C336-A8CD-48B5-9F85-325299B52A84}" type="parTrans" cxnId="{31D0EEFF-9776-4597-8873-3B56F9091C86}">
      <dgm:prSet/>
      <dgm:spPr/>
      <dgm:t>
        <a:bodyPr/>
        <a:lstStyle/>
        <a:p>
          <a:endParaRPr lang="en-US" sz="2800"/>
        </a:p>
      </dgm:t>
    </dgm:pt>
    <dgm:pt modelId="{631D11DF-11B6-487B-8148-E2BF1F9190AD}" type="sibTrans" cxnId="{31D0EEFF-9776-4597-8873-3B56F9091C86}">
      <dgm:prSet/>
      <dgm:spPr/>
      <dgm:t>
        <a:bodyPr/>
        <a:lstStyle/>
        <a:p>
          <a:endParaRPr lang="en-US" sz="2800"/>
        </a:p>
      </dgm:t>
    </dgm:pt>
    <dgm:pt modelId="{2F8ECEAC-FAA3-4503-A169-57F41A503807}">
      <dgm:prSet phldrT="[Text]" custT="1"/>
      <dgm:spPr/>
      <dgm:t>
        <a:bodyPr/>
        <a:lstStyle/>
        <a:p>
          <a:r>
            <a:rPr lang="en-US" sz="2800" dirty="0" smtClean="0"/>
            <a:t>Dependent variable</a:t>
          </a:r>
          <a:endParaRPr lang="en-US" sz="2800" dirty="0"/>
        </a:p>
      </dgm:t>
    </dgm:pt>
    <dgm:pt modelId="{ACAA3BC8-2CDA-42A5-8DD6-5A948ACC6FCF}" type="parTrans" cxnId="{24836079-9FDA-4F84-9291-518671EE6E30}">
      <dgm:prSet/>
      <dgm:spPr/>
      <dgm:t>
        <a:bodyPr/>
        <a:lstStyle/>
        <a:p>
          <a:endParaRPr lang="en-US" sz="2800"/>
        </a:p>
      </dgm:t>
    </dgm:pt>
    <dgm:pt modelId="{61A568BF-D1AB-4345-9CA7-878468CAA9E0}" type="sibTrans" cxnId="{24836079-9FDA-4F84-9291-518671EE6E30}">
      <dgm:prSet/>
      <dgm:spPr/>
      <dgm:t>
        <a:bodyPr/>
        <a:lstStyle/>
        <a:p>
          <a:endParaRPr lang="en-US" sz="2800"/>
        </a:p>
      </dgm:t>
    </dgm:pt>
    <dgm:pt modelId="{BB5A00DF-7368-4451-822A-C5213BEFEEBE}">
      <dgm:prSet phldrT="[Text]" custT="1"/>
      <dgm:spPr/>
      <dgm:t>
        <a:bodyPr/>
        <a:lstStyle/>
        <a:p>
          <a:r>
            <a:rPr lang="en-US" sz="2800" dirty="0" smtClean="0"/>
            <a:t>The measure of change observed because of independent variable</a:t>
          </a:r>
          <a:endParaRPr lang="en-US" sz="2800" dirty="0"/>
        </a:p>
      </dgm:t>
    </dgm:pt>
    <dgm:pt modelId="{DBF05790-03E0-47D4-8137-1ED35487613F}" type="parTrans" cxnId="{3F455948-84CC-4BD3-B122-BC7FC520F6C2}">
      <dgm:prSet/>
      <dgm:spPr/>
      <dgm:t>
        <a:bodyPr/>
        <a:lstStyle/>
        <a:p>
          <a:endParaRPr lang="en-US" sz="2800"/>
        </a:p>
      </dgm:t>
    </dgm:pt>
    <dgm:pt modelId="{1FC1A5B2-F57F-4D1D-AD7C-59801453B2A1}" type="sibTrans" cxnId="{3F455948-84CC-4BD3-B122-BC7FC520F6C2}">
      <dgm:prSet/>
      <dgm:spPr/>
      <dgm:t>
        <a:bodyPr/>
        <a:lstStyle/>
        <a:p>
          <a:endParaRPr lang="en-US" sz="2800"/>
        </a:p>
      </dgm:t>
    </dgm:pt>
    <dgm:pt modelId="{B92700A2-FB38-4467-8A2E-6B17FD5FB43C}">
      <dgm:prSet phldrT="[Text]" custT="1"/>
      <dgm:spPr/>
      <dgm:t>
        <a:bodyPr/>
        <a:lstStyle/>
        <a:p>
          <a:r>
            <a:rPr lang="en-US" sz="2800" dirty="0" smtClean="0"/>
            <a:t>Decide how you will measure the change</a:t>
          </a:r>
          <a:endParaRPr lang="en-US" sz="2800" dirty="0"/>
        </a:p>
      </dgm:t>
    </dgm:pt>
    <dgm:pt modelId="{D455CBAE-1EFE-4677-A720-D37D3C7C79C7}" type="parTrans" cxnId="{401C8A76-0402-439A-A771-D9B2BC35018E}">
      <dgm:prSet/>
      <dgm:spPr/>
      <dgm:t>
        <a:bodyPr/>
        <a:lstStyle/>
        <a:p>
          <a:endParaRPr lang="en-US" sz="2800"/>
        </a:p>
      </dgm:t>
    </dgm:pt>
    <dgm:pt modelId="{A308112E-A697-4E6A-A0C4-5392D47FD2DE}" type="sibTrans" cxnId="{401C8A76-0402-439A-A771-D9B2BC35018E}">
      <dgm:prSet/>
      <dgm:spPr/>
      <dgm:t>
        <a:bodyPr/>
        <a:lstStyle/>
        <a:p>
          <a:endParaRPr lang="en-US" sz="2800"/>
        </a:p>
      </dgm:t>
    </dgm:pt>
    <dgm:pt modelId="{4351CFC8-37EC-494B-A841-287649776134}" type="pres">
      <dgm:prSet presAssocID="{425AB2E9-3568-4939-AD20-F42726F09D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E9962D-05C5-4F85-A473-03B50B9C6416}" type="pres">
      <dgm:prSet presAssocID="{06F1FE2A-97BA-4B52-B3A6-E44D1F20CB28}" presName="composite" presStyleCnt="0"/>
      <dgm:spPr/>
    </dgm:pt>
    <dgm:pt modelId="{B8C15370-9E21-4343-A577-4985C41A0B6E}" type="pres">
      <dgm:prSet presAssocID="{06F1FE2A-97BA-4B52-B3A6-E44D1F20CB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5B54D-BB89-4898-B770-68834B90CB27}" type="pres">
      <dgm:prSet presAssocID="{06F1FE2A-97BA-4B52-B3A6-E44D1F20CB2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2C66E-7169-4E42-A713-6528CC71DD9D}" type="pres">
      <dgm:prSet presAssocID="{0CACD921-34CA-4681-87F1-041A98C27B3D}" presName="space" presStyleCnt="0"/>
      <dgm:spPr/>
    </dgm:pt>
    <dgm:pt modelId="{C25D5A66-A92F-4D7D-A84B-534F27779317}" type="pres">
      <dgm:prSet presAssocID="{184B56DA-A66C-4DD0-AE11-0A7EBA387E48}" presName="composite" presStyleCnt="0"/>
      <dgm:spPr/>
    </dgm:pt>
    <dgm:pt modelId="{E01B3154-0666-4584-9FC4-432DE00CC402}" type="pres">
      <dgm:prSet presAssocID="{184B56DA-A66C-4DD0-AE11-0A7EBA387E4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C96761-7A7E-46B1-9A31-B92F49834D5A}" type="pres">
      <dgm:prSet presAssocID="{184B56DA-A66C-4DD0-AE11-0A7EBA387E48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04D87C-D390-4BAA-B20D-69AF97599BD7}" type="pres">
      <dgm:prSet presAssocID="{8EE144C8-20EA-43DA-B048-41CEE06807BC}" presName="space" presStyleCnt="0"/>
      <dgm:spPr/>
    </dgm:pt>
    <dgm:pt modelId="{F9A125CB-F105-4A75-821B-0388D80248ED}" type="pres">
      <dgm:prSet presAssocID="{2F8ECEAC-FAA3-4503-A169-57F41A503807}" presName="composite" presStyleCnt="0"/>
      <dgm:spPr/>
    </dgm:pt>
    <dgm:pt modelId="{64DD6D48-227C-4434-BED8-F49C9D4F4F7E}" type="pres">
      <dgm:prSet presAssocID="{2F8ECEAC-FAA3-4503-A169-57F41A50380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60936-C475-4184-9A9D-2F4B5D8B0BC7}" type="pres">
      <dgm:prSet presAssocID="{2F8ECEAC-FAA3-4503-A169-57F41A503807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1C8A76-0402-439A-A771-D9B2BC35018E}" srcId="{2F8ECEAC-FAA3-4503-A169-57F41A503807}" destId="{B92700A2-FB38-4467-8A2E-6B17FD5FB43C}" srcOrd="1" destOrd="0" parTransId="{D455CBAE-1EFE-4677-A720-D37D3C7C79C7}" sibTransId="{A308112E-A697-4E6A-A0C4-5392D47FD2DE}"/>
    <dgm:cxn modelId="{40BC76AC-69CC-C741-9DC6-311096E7C54D}" type="presOf" srcId="{06F1FE2A-97BA-4B52-B3A6-E44D1F20CB28}" destId="{B8C15370-9E21-4343-A577-4985C41A0B6E}" srcOrd="0" destOrd="0" presId="urn:microsoft.com/office/officeart/2005/8/layout/hList1"/>
    <dgm:cxn modelId="{31D0EEFF-9776-4597-8873-3B56F9091C86}" srcId="{184B56DA-A66C-4DD0-AE11-0A7EBA387E48}" destId="{17AF0C1B-AB46-4643-AAAB-C00D253E5731}" srcOrd="0" destOrd="0" parTransId="{29C3C336-A8CD-48B5-9F85-325299B52A84}" sibTransId="{631D11DF-11B6-487B-8148-E2BF1F9190AD}"/>
    <dgm:cxn modelId="{ACB965C6-1ACF-483C-9C29-8A17C949C706}" srcId="{06F1FE2A-97BA-4B52-B3A6-E44D1F20CB28}" destId="{4640F6E6-EF32-4372-9B3B-2FFD48F9CB5C}" srcOrd="0" destOrd="0" parTransId="{DB4F8E23-BBE6-4AB5-9D82-74F5115D7455}" sibTransId="{55E32D54-3DF3-4F3F-B3B8-1AEE5606EC62}"/>
    <dgm:cxn modelId="{76F0F8BC-15EB-C74A-A506-FF22BB385835}" type="presOf" srcId="{184B56DA-A66C-4DD0-AE11-0A7EBA387E48}" destId="{E01B3154-0666-4584-9FC4-432DE00CC402}" srcOrd="0" destOrd="0" presId="urn:microsoft.com/office/officeart/2005/8/layout/hList1"/>
    <dgm:cxn modelId="{3F455948-84CC-4BD3-B122-BC7FC520F6C2}" srcId="{2F8ECEAC-FAA3-4503-A169-57F41A503807}" destId="{BB5A00DF-7368-4451-822A-C5213BEFEEBE}" srcOrd="0" destOrd="0" parTransId="{DBF05790-03E0-47D4-8137-1ED35487613F}" sibTransId="{1FC1A5B2-F57F-4D1D-AD7C-59801453B2A1}"/>
    <dgm:cxn modelId="{8C94645E-5216-934E-A3CD-88C0C3BC66D6}" type="presOf" srcId="{425AB2E9-3568-4939-AD20-F42726F09D02}" destId="{4351CFC8-37EC-494B-A841-287649776134}" srcOrd="0" destOrd="0" presId="urn:microsoft.com/office/officeart/2005/8/layout/hList1"/>
    <dgm:cxn modelId="{E1664784-45E1-C04D-8369-519E4DD96073}" type="presOf" srcId="{17AF0C1B-AB46-4643-AAAB-C00D253E5731}" destId="{6EC96761-7A7E-46B1-9A31-B92F49834D5A}" srcOrd="0" destOrd="0" presId="urn:microsoft.com/office/officeart/2005/8/layout/hList1"/>
    <dgm:cxn modelId="{FC6EE199-23CF-4307-94F8-FC53916EA51A}" srcId="{425AB2E9-3568-4939-AD20-F42726F09D02}" destId="{06F1FE2A-97BA-4B52-B3A6-E44D1F20CB28}" srcOrd="0" destOrd="0" parTransId="{272155B6-483B-4675-B173-D3F00A201046}" sibTransId="{0CACD921-34CA-4681-87F1-041A98C27B3D}"/>
    <dgm:cxn modelId="{AF6A6A33-E309-2D42-8F00-741BA4343322}" type="presOf" srcId="{2F8ECEAC-FAA3-4503-A169-57F41A503807}" destId="{64DD6D48-227C-4434-BED8-F49C9D4F4F7E}" srcOrd="0" destOrd="0" presId="urn:microsoft.com/office/officeart/2005/8/layout/hList1"/>
    <dgm:cxn modelId="{01AD485A-0916-4A80-9CBA-29870F4D202A}" srcId="{425AB2E9-3568-4939-AD20-F42726F09D02}" destId="{184B56DA-A66C-4DD0-AE11-0A7EBA387E48}" srcOrd="1" destOrd="0" parTransId="{3C1C544F-4C0C-4E19-A3D2-C3E5175D7B4B}" sibTransId="{8EE144C8-20EA-43DA-B048-41CEE06807BC}"/>
    <dgm:cxn modelId="{89338F5C-EFE0-F943-ACE9-1D700D2E4777}" type="presOf" srcId="{4640F6E6-EF32-4372-9B3B-2FFD48F9CB5C}" destId="{DE65B54D-BB89-4898-B770-68834B90CB27}" srcOrd="0" destOrd="0" presId="urn:microsoft.com/office/officeart/2005/8/layout/hList1"/>
    <dgm:cxn modelId="{24836079-9FDA-4F84-9291-518671EE6E30}" srcId="{425AB2E9-3568-4939-AD20-F42726F09D02}" destId="{2F8ECEAC-FAA3-4503-A169-57F41A503807}" srcOrd="2" destOrd="0" parTransId="{ACAA3BC8-2CDA-42A5-8DD6-5A948ACC6FCF}" sibTransId="{61A568BF-D1AB-4345-9CA7-878468CAA9E0}"/>
    <dgm:cxn modelId="{DE3BDEAD-816B-0F4C-B637-4B8A27BD50A0}" type="presOf" srcId="{B92700A2-FB38-4467-8A2E-6B17FD5FB43C}" destId="{98860936-C475-4184-9A9D-2F4B5D8B0BC7}" srcOrd="0" destOrd="1" presId="urn:microsoft.com/office/officeart/2005/8/layout/hList1"/>
    <dgm:cxn modelId="{10C23B9B-51C6-E041-BB56-B104926D687A}" type="presOf" srcId="{BB5A00DF-7368-4451-822A-C5213BEFEEBE}" destId="{98860936-C475-4184-9A9D-2F4B5D8B0BC7}" srcOrd="0" destOrd="0" presId="urn:microsoft.com/office/officeart/2005/8/layout/hList1"/>
    <dgm:cxn modelId="{E3829287-CC93-8E4A-937C-894FAE59DE53}" type="presParOf" srcId="{4351CFC8-37EC-494B-A841-287649776134}" destId="{70E9962D-05C5-4F85-A473-03B50B9C6416}" srcOrd="0" destOrd="0" presId="urn:microsoft.com/office/officeart/2005/8/layout/hList1"/>
    <dgm:cxn modelId="{B9F4740A-D041-4442-BAA2-3AD64CF557C5}" type="presParOf" srcId="{70E9962D-05C5-4F85-A473-03B50B9C6416}" destId="{B8C15370-9E21-4343-A577-4985C41A0B6E}" srcOrd="0" destOrd="0" presId="urn:microsoft.com/office/officeart/2005/8/layout/hList1"/>
    <dgm:cxn modelId="{A5A0C340-7372-0D4D-8C00-4C194287B12B}" type="presParOf" srcId="{70E9962D-05C5-4F85-A473-03B50B9C6416}" destId="{DE65B54D-BB89-4898-B770-68834B90CB27}" srcOrd="1" destOrd="0" presId="urn:microsoft.com/office/officeart/2005/8/layout/hList1"/>
    <dgm:cxn modelId="{2A5D4252-95CC-2F47-828B-D38C494E8973}" type="presParOf" srcId="{4351CFC8-37EC-494B-A841-287649776134}" destId="{A7E2C66E-7169-4E42-A713-6528CC71DD9D}" srcOrd="1" destOrd="0" presId="urn:microsoft.com/office/officeart/2005/8/layout/hList1"/>
    <dgm:cxn modelId="{BD2CAEDF-E05C-114D-BFC3-BFEC21DA62FE}" type="presParOf" srcId="{4351CFC8-37EC-494B-A841-287649776134}" destId="{C25D5A66-A92F-4D7D-A84B-534F27779317}" srcOrd="2" destOrd="0" presId="urn:microsoft.com/office/officeart/2005/8/layout/hList1"/>
    <dgm:cxn modelId="{A0BF9107-0FB7-244A-A52F-2EA97DEC3D1C}" type="presParOf" srcId="{C25D5A66-A92F-4D7D-A84B-534F27779317}" destId="{E01B3154-0666-4584-9FC4-432DE00CC402}" srcOrd="0" destOrd="0" presId="urn:microsoft.com/office/officeart/2005/8/layout/hList1"/>
    <dgm:cxn modelId="{4C4021E4-E813-254C-9AC7-5611F67E0BDE}" type="presParOf" srcId="{C25D5A66-A92F-4D7D-A84B-534F27779317}" destId="{6EC96761-7A7E-46B1-9A31-B92F49834D5A}" srcOrd="1" destOrd="0" presId="urn:microsoft.com/office/officeart/2005/8/layout/hList1"/>
    <dgm:cxn modelId="{3F6AEF4F-CAEF-184F-A190-9797FD1305B6}" type="presParOf" srcId="{4351CFC8-37EC-494B-A841-287649776134}" destId="{D004D87C-D390-4BAA-B20D-69AF97599BD7}" srcOrd="3" destOrd="0" presId="urn:microsoft.com/office/officeart/2005/8/layout/hList1"/>
    <dgm:cxn modelId="{FEEADE8E-8BA3-BA4E-A826-7A0C0FC8F196}" type="presParOf" srcId="{4351CFC8-37EC-494B-A841-287649776134}" destId="{F9A125CB-F105-4A75-821B-0388D80248ED}" srcOrd="4" destOrd="0" presId="urn:microsoft.com/office/officeart/2005/8/layout/hList1"/>
    <dgm:cxn modelId="{892956A9-F76C-264F-8BD0-732AE8979F9A}" type="presParOf" srcId="{F9A125CB-F105-4A75-821B-0388D80248ED}" destId="{64DD6D48-227C-4434-BED8-F49C9D4F4F7E}" srcOrd="0" destOrd="0" presId="urn:microsoft.com/office/officeart/2005/8/layout/hList1"/>
    <dgm:cxn modelId="{0E2FD7FF-2D69-2F40-B799-E10DF243404B}" type="presParOf" srcId="{F9A125CB-F105-4A75-821B-0388D80248ED}" destId="{98860936-C475-4184-9A9D-2F4B5D8B0B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15370-9E21-4343-A577-4985C41A0B6E}">
      <dsp:nvSpPr>
        <dsp:cNvPr id="0" name=""/>
        <dsp:cNvSpPr/>
      </dsp:nvSpPr>
      <dsp:spPr>
        <a:xfrm>
          <a:off x="4000" y="1352158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Controlled variables</a:t>
          </a:r>
          <a:endParaRPr lang="en-US" sz="2800" kern="1200" dirty="0"/>
        </a:p>
      </dsp:txBody>
      <dsp:txXfrm>
        <a:off x="4000" y="1352158"/>
        <a:ext cx="3900487" cy="1560194"/>
      </dsp:txXfrm>
    </dsp:sp>
    <dsp:sp modelId="{DE65B54D-BB89-4898-B770-68834B90CB27}">
      <dsp:nvSpPr>
        <dsp:cNvPr id="0" name=""/>
        <dsp:cNvSpPr/>
      </dsp:nvSpPr>
      <dsp:spPr>
        <a:xfrm>
          <a:off x="4000" y="2912353"/>
          <a:ext cx="3900487" cy="3033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These are kept the same throughout your experiments</a:t>
          </a:r>
          <a:endParaRPr lang="en-US" sz="2800" kern="1200" dirty="0"/>
        </a:p>
      </dsp:txBody>
      <dsp:txXfrm>
        <a:off x="4000" y="2912353"/>
        <a:ext cx="3900487" cy="3033224"/>
      </dsp:txXfrm>
    </dsp:sp>
    <dsp:sp modelId="{E01B3154-0666-4584-9FC4-432DE00CC402}">
      <dsp:nvSpPr>
        <dsp:cNvPr id="0" name=""/>
        <dsp:cNvSpPr/>
      </dsp:nvSpPr>
      <dsp:spPr>
        <a:xfrm>
          <a:off x="4450556" y="1352158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Independent variable</a:t>
          </a:r>
          <a:endParaRPr lang="en-US" sz="2800" kern="1200" dirty="0"/>
        </a:p>
      </dsp:txBody>
      <dsp:txXfrm>
        <a:off x="4450556" y="1352158"/>
        <a:ext cx="3900487" cy="1560194"/>
      </dsp:txXfrm>
    </dsp:sp>
    <dsp:sp modelId="{6EC96761-7A7E-46B1-9A31-B92F49834D5A}">
      <dsp:nvSpPr>
        <dsp:cNvPr id="0" name=""/>
        <dsp:cNvSpPr/>
      </dsp:nvSpPr>
      <dsp:spPr>
        <a:xfrm>
          <a:off x="4450556" y="2912353"/>
          <a:ext cx="3900487" cy="3033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 </a:t>
          </a:r>
          <a:r>
            <a:rPr lang="en-US" sz="2800" b="1" kern="1200" dirty="0" smtClean="0"/>
            <a:t>one</a:t>
          </a:r>
          <a:r>
            <a:rPr lang="en-US" sz="2800" kern="1200" dirty="0" smtClean="0"/>
            <a:t> variable you purposely change and test</a:t>
          </a:r>
          <a:endParaRPr lang="en-US" sz="2800" kern="1200" dirty="0"/>
        </a:p>
      </dsp:txBody>
      <dsp:txXfrm>
        <a:off x="4450556" y="2912353"/>
        <a:ext cx="3900487" cy="3033224"/>
      </dsp:txXfrm>
    </dsp:sp>
    <dsp:sp modelId="{64DD6D48-227C-4434-BED8-F49C9D4F4F7E}">
      <dsp:nvSpPr>
        <dsp:cNvPr id="0" name=""/>
        <dsp:cNvSpPr/>
      </dsp:nvSpPr>
      <dsp:spPr>
        <a:xfrm>
          <a:off x="8897112" y="1352158"/>
          <a:ext cx="3900487" cy="15601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Dependent variable</a:t>
          </a:r>
          <a:endParaRPr lang="en-US" sz="2800" kern="1200" dirty="0"/>
        </a:p>
      </dsp:txBody>
      <dsp:txXfrm>
        <a:off x="8897112" y="1352158"/>
        <a:ext cx="3900487" cy="1560194"/>
      </dsp:txXfrm>
    </dsp:sp>
    <dsp:sp modelId="{98860936-C475-4184-9A9D-2F4B5D8B0BC7}">
      <dsp:nvSpPr>
        <dsp:cNvPr id="0" name=""/>
        <dsp:cNvSpPr/>
      </dsp:nvSpPr>
      <dsp:spPr>
        <a:xfrm>
          <a:off x="8897112" y="2912353"/>
          <a:ext cx="3900487" cy="30332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The measure of change observed because of independent variable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Decide how you will measure the change</a:t>
          </a:r>
          <a:endParaRPr lang="en-US" sz="2800" kern="1200" dirty="0"/>
        </a:p>
      </dsp:txBody>
      <dsp:txXfrm>
        <a:off x="8897112" y="2912353"/>
        <a:ext cx="3900487" cy="3033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formatted for you.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add or remove bullet points from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or body text, 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make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 smtClean="0"/>
              <a:t>Type your question or a statement of the problem here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gradFill>
            <a:gsLst>
              <a:gs pos="0">
                <a:srgbClr val="000910"/>
              </a:gs>
              <a:gs pos="74000">
                <a:srgbClr val="002345"/>
              </a:gs>
              <a:gs pos="83000">
                <a:srgbClr val="002547"/>
              </a:gs>
              <a:gs pos="100000">
                <a:srgbClr val="0023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chart" Target="../charts/chart1.xml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 smtClean="0"/>
              <a:t>Tsugi</a:t>
            </a:r>
            <a:r>
              <a:rPr lang="en-US" dirty="0" smtClean="0"/>
              <a:t>: Building Applications for Education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Charles Severance</a:t>
            </a:r>
            <a:endParaRPr lang="en-US" dirty="0"/>
          </a:p>
        </p:txBody>
      </p:sp>
      <p:grpSp>
        <p:nvGrpSpPr>
          <p:cNvPr id="95" name="Group 94"/>
          <p:cNvGrpSpPr/>
          <p:nvPr/>
        </p:nvGrpSpPr>
        <p:grpSpPr>
          <a:xfrm>
            <a:off x="12531914" y="13167360"/>
            <a:ext cx="18800738" cy="10591248"/>
            <a:chOff x="12531914" y="11582400"/>
            <a:chExt cx="18800738" cy="10591248"/>
          </a:xfrm>
        </p:grpSpPr>
        <p:sp>
          <p:nvSpPr>
            <p:cNvPr id="48" name="Oval 47"/>
            <p:cNvSpPr/>
            <p:nvPr/>
          </p:nvSpPr>
          <p:spPr>
            <a:xfrm>
              <a:off x="22256906" y="16453756"/>
              <a:ext cx="333966" cy="3351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65" idx="4"/>
              <a:endCxn id="63" idx="0"/>
            </p:cNvCxnSpPr>
            <p:nvPr/>
          </p:nvCxnSpPr>
          <p:spPr>
            <a:xfrm flipH="1">
              <a:off x="22237430" y="16788898"/>
              <a:ext cx="186459" cy="4289004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5" idx="3"/>
            </p:cNvCxnSpPr>
            <p:nvPr/>
          </p:nvCxnSpPr>
          <p:spPr>
            <a:xfrm flipH="1">
              <a:off x="18114609" y="16739818"/>
              <a:ext cx="4191205" cy="166851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5" idx="2"/>
              <a:endCxn id="61" idx="3"/>
            </p:cNvCxnSpPr>
            <p:nvPr/>
          </p:nvCxnSpPr>
          <p:spPr>
            <a:xfrm flipH="1" flipV="1">
              <a:off x="16941612" y="16098239"/>
              <a:ext cx="5315293" cy="523088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1"/>
            </p:cNvCxnSpPr>
            <p:nvPr/>
          </p:nvCxnSpPr>
          <p:spPr>
            <a:xfrm flipH="1" flipV="1">
              <a:off x="18690610" y="14007975"/>
              <a:ext cx="3615204" cy="2494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0"/>
              <a:endCxn id="59" idx="2"/>
            </p:cNvCxnSpPr>
            <p:nvPr/>
          </p:nvCxnSpPr>
          <p:spPr>
            <a:xfrm flipV="1">
              <a:off x="22423889" y="12426600"/>
              <a:ext cx="1043390" cy="402715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5" idx="6"/>
            </p:cNvCxnSpPr>
            <p:nvPr/>
          </p:nvCxnSpPr>
          <p:spPr>
            <a:xfrm flipV="1">
              <a:off x="22590871" y="13763276"/>
              <a:ext cx="5182809" cy="285805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62" idx="1"/>
            </p:cNvCxnSpPr>
            <p:nvPr/>
          </p:nvCxnSpPr>
          <p:spPr>
            <a:xfrm>
              <a:off x="22924837" y="16694502"/>
              <a:ext cx="5631649" cy="111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64" idx="1"/>
            </p:cNvCxnSpPr>
            <p:nvPr/>
          </p:nvCxnSpPr>
          <p:spPr>
            <a:xfrm>
              <a:off x="22726426" y="16880338"/>
              <a:ext cx="4113882" cy="275433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809" y="12824853"/>
              <a:ext cx="5157463" cy="136789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6168" y="11582400"/>
              <a:ext cx="5662221" cy="84420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692" y="12563677"/>
              <a:ext cx="2046014" cy="976643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1914" y="15530993"/>
              <a:ext cx="4409698" cy="113449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6486" y="15553846"/>
              <a:ext cx="2692622" cy="250502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4423" y="21077902"/>
              <a:ext cx="4106012" cy="109574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0308" y="19168982"/>
              <a:ext cx="4492344" cy="931383"/>
            </a:xfrm>
            <a:prstGeom prst="rect">
              <a:avLst/>
            </a:prstGeom>
          </p:spPr>
        </p:pic>
        <p:sp>
          <p:nvSpPr>
            <p:cNvPr id="64" name="Oval 63"/>
            <p:cNvSpPr/>
            <p:nvPr/>
          </p:nvSpPr>
          <p:spPr>
            <a:xfrm>
              <a:off x="19748993" y="13937014"/>
              <a:ext cx="5349791" cy="5368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 rot="4655082">
              <a:off x="20161120" y="14486051"/>
              <a:ext cx="4525536" cy="4270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LTI®           IMS Deep Linking</a:t>
              </a:r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®</a:t>
              </a:r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      IMS Common Cartridge</a:t>
              </a:r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®</a:t>
              </a:r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            </a:t>
              </a:r>
              <a:endPara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0557342" y="14748209"/>
              <a:ext cx="3733094" cy="37462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2652" y="15956801"/>
              <a:ext cx="3462473" cy="1311218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6066" y="18517214"/>
              <a:ext cx="4351347" cy="1162654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5992" y="1514616"/>
            <a:ext cx="13038963" cy="1190514"/>
          </a:xfrm>
          <a:prstGeom prst="rect">
            <a:avLst/>
          </a:prstGeom>
        </p:spPr>
      </p:pic>
      <p:sp>
        <p:nvSpPr>
          <p:cNvPr id="80" name="Content Placeholder 10"/>
          <p:cNvSpPr>
            <a:spLocks noGrp="1"/>
          </p:cNvSpPr>
          <p:nvPr>
            <p:ph sz="quarter" idx="38"/>
          </p:nvPr>
        </p:nvSpPr>
        <p:spPr>
          <a:xfrm>
            <a:off x="28556486" y="7103240"/>
            <a:ext cx="14335762" cy="3592884"/>
          </a:xfrm>
          <a:ln>
            <a:solidFill>
              <a:srgbClr val="595959"/>
            </a:solidFill>
          </a:ln>
        </p:spPr>
        <p:txBody>
          <a:bodyPr>
            <a:normAutofit/>
          </a:bodyPr>
          <a:lstStyle/>
          <a:p>
            <a:r>
              <a:rPr lang="en-US" sz="4400" dirty="0" smtClean="0"/>
              <a:t>Can build sharable assessments to support a textbook</a:t>
            </a:r>
          </a:p>
          <a:p>
            <a:r>
              <a:rPr lang="en-US" sz="4400" dirty="0" smtClean="0"/>
              <a:t>Can build auto-graders for on-campus classes and reuse them in MOOCs</a:t>
            </a:r>
          </a:p>
          <a:p>
            <a:r>
              <a:rPr lang="en-US" sz="4400" dirty="0" smtClean="0"/>
              <a:t>Can build *whatever* tool you can imagine</a:t>
            </a:r>
            <a:endParaRPr lang="en-US" sz="4400" dirty="0"/>
          </a:p>
        </p:txBody>
      </p:sp>
      <p:sp>
        <p:nvSpPr>
          <p:cNvPr id="81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28556486" y="5489325"/>
            <a:ext cx="14335762" cy="1638275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6600" dirty="0" smtClean="0"/>
              <a:t>Faculty</a:t>
            </a:r>
            <a:endParaRPr lang="en-US" sz="6600" dirty="0"/>
          </a:p>
        </p:txBody>
      </p:sp>
      <p:sp>
        <p:nvSpPr>
          <p:cNvPr id="82" name="Content Placeholder 10"/>
          <p:cNvSpPr>
            <a:spLocks noGrp="1"/>
          </p:cNvSpPr>
          <p:nvPr>
            <p:ph sz="quarter" idx="38"/>
          </p:nvPr>
        </p:nvSpPr>
        <p:spPr>
          <a:xfrm>
            <a:off x="27928692" y="26968904"/>
            <a:ext cx="14335762" cy="3592884"/>
          </a:xfrm>
          <a:ln>
            <a:solidFill>
              <a:srgbClr val="595959"/>
            </a:solidFill>
          </a:ln>
        </p:spPr>
        <p:txBody>
          <a:bodyPr>
            <a:normAutofit/>
          </a:bodyPr>
          <a:lstStyle/>
          <a:p>
            <a:r>
              <a:rPr lang="en-US" sz="4400" dirty="0" smtClean="0"/>
              <a:t>Can build sharable assessments to support a textbook</a:t>
            </a:r>
          </a:p>
          <a:p>
            <a:r>
              <a:rPr lang="en-US" sz="4400" dirty="0" smtClean="0"/>
              <a:t>Can build auto-graders for on-campus classes and reuse them in MOOCs</a:t>
            </a:r>
          </a:p>
          <a:p>
            <a:r>
              <a:rPr lang="en-US" sz="4400" dirty="0" smtClean="0"/>
              <a:t>Can build *whatever* tool you can imagine</a:t>
            </a:r>
            <a:endParaRPr lang="en-US" sz="4400" dirty="0"/>
          </a:p>
        </p:txBody>
      </p:sp>
      <p:sp>
        <p:nvSpPr>
          <p:cNvPr id="83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27928692" y="25354989"/>
            <a:ext cx="14335762" cy="1638275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6600" dirty="0" smtClean="0"/>
              <a:t>IT Staff</a:t>
            </a:r>
            <a:endParaRPr lang="en-US" sz="66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368" y="14375589"/>
            <a:ext cx="10695138" cy="691753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4" y="14749445"/>
            <a:ext cx="11490093" cy="7431705"/>
          </a:xfrm>
          <a:prstGeom prst="rect">
            <a:avLst/>
          </a:prstGeom>
        </p:spPr>
      </p:pic>
      <p:sp>
        <p:nvSpPr>
          <p:cNvPr id="87" name="Content Placeholder 10"/>
          <p:cNvSpPr>
            <a:spLocks noGrp="1"/>
          </p:cNvSpPr>
          <p:nvPr>
            <p:ph sz="quarter" idx="38"/>
          </p:nvPr>
        </p:nvSpPr>
        <p:spPr>
          <a:xfrm>
            <a:off x="1692049" y="7250851"/>
            <a:ext cx="14335762" cy="4585567"/>
          </a:xfrm>
          <a:ln>
            <a:solidFill>
              <a:srgbClr val="595959"/>
            </a:solidFill>
          </a:ln>
        </p:spPr>
        <p:txBody>
          <a:bodyPr>
            <a:noAutofit/>
          </a:bodyPr>
          <a:lstStyle/>
          <a:p>
            <a:r>
              <a:rPr lang="en-US" sz="4400" dirty="0" smtClean="0"/>
              <a:t>Quickly design and build unique tools for any course</a:t>
            </a:r>
          </a:p>
          <a:p>
            <a:r>
              <a:rPr lang="en-US" sz="4400" dirty="0" smtClean="0"/>
              <a:t>Tools can extend functionality for any LMS</a:t>
            </a:r>
          </a:p>
          <a:p>
            <a:pPr lvl="1"/>
            <a:r>
              <a:rPr lang="en-US" sz="4400" dirty="0" smtClean="0"/>
              <a:t>Checklist</a:t>
            </a:r>
          </a:p>
          <a:p>
            <a:pPr lvl="1"/>
            <a:r>
              <a:rPr lang="en-US" sz="4400" dirty="0" smtClean="0"/>
              <a:t>Reflection</a:t>
            </a:r>
          </a:p>
          <a:p>
            <a:pPr lvl="1"/>
            <a:r>
              <a:rPr lang="en-US" sz="4400" dirty="0" smtClean="0"/>
              <a:t>Tracked YouTube Viewer</a:t>
            </a:r>
            <a:endParaRPr lang="en-US" sz="4400" dirty="0"/>
          </a:p>
        </p:txBody>
      </p:sp>
      <p:sp>
        <p:nvSpPr>
          <p:cNvPr id="88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1692049" y="5636937"/>
            <a:ext cx="14335762" cy="1638275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6600" dirty="0" smtClean="0"/>
              <a:t>Instructional Designers</a:t>
            </a:r>
            <a:endParaRPr lang="en-US" sz="6600" dirty="0"/>
          </a:p>
        </p:txBody>
      </p:sp>
      <p:sp>
        <p:nvSpPr>
          <p:cNvPr id="93" name="Content Placeholder 10"/>
          <p:cNvSpPr>
            <a:spLocks noGrp="1"/>
          </p:cNvSpPr>
          <p:nvPr>
            <p:ph sz="quarter" idx="38"/>
          </p:nvPr>
        </p:nvSpPr>
        <p:spPr>
          <a:xfrm>
            <a:off x="1692049" y="27239401"/>
            <a:ext cx="14335762" cy="3592884"/>
          </a:xfrm>
          <a:ln>
            <a:solidFill>
              <a:srgbClr val="595959"/>
            </a:solidFill>
          </a:ln>
        </p:spPr>
        <p:txBody>
          <a:bodyPr>
            <a:normAutofit/>
          </a:bodyPr>
          <a:lstStyle/>
          <a:p>
            <a:r>
              <a:rPr lang="en-US" sz="4400" dirty="0" smtClean="0"/>
              <a:t>Write once integrate everywhere</a:t>
            </a:r>
          </a:p>
          <a:p>
            <a:r>
              <a:rPr lang="en-US" sz="4400" dirty="0"/>
              <a:t>S</a:t>
            </a:r>
            <a:r>
              <a:rPr lang="en-US" sz="4400" dirty="0" smtClean="0"/>
              <a:t>tandards compliance made easy</a:t>
            </a:r>
          </a:p>
          <a:p>
            <a:r>
              <a:rPr lang="en-US" sz="4400" dirty="0" smtClean="0"/>
              <a:t>Common UI / UX Patterns across tools</a:t>
            </a:r>
          </a:p>
          <a:p>
            <a:r>
              <a:rPr lang="en-US" sz="4400" dirty="0" smtClean="0"/>
              <a:t>Share / sell your tools in App Stores like </a:t>
            </a:r>
            <a:r>
              <a:rPr lang="en-US" sz="4400" dirty="0" err="1" smtClean="0"/>
              <a:t>Tsugi</a:t>
            </a:r>
            <a:r>
              <a:rPr lang="en-US" sz="4400" dirty="0" err="1" smtClean="0"/>
              <a:t>Cloud</a:t>
            </a:r>
            <a:endParaRPr lang="en-US" sz="4400" dirty="0"/>
          </a:p>
        </p:txBody>
      </p:sp>
      <p:sp>
        <p:nvSpPr>
          <p:cNvPr id="94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1692049" y="25625486"/>
            <a:ext cx="14335762" cy="1638275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6600" dirty="0" smtClean="0"/>
              <a:t>Developers</a:t>
            </a:r>
            <a:endParaRPr lang="en-US" sz="66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2155" y="27239401"/>
            <a:ext cx="5108890" cy="381577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9558661" y="32168103"/>
            <a:ext cx="13333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Photo Credit: https</a:t>
            </a:r>
            <a:r>
              <a:rPr lang="en-US" sz="3600" dirty="0"/>
              <a:t>://</a:t>
            </a:r>
            <a:r>
              <a:rPr lang="en-US" sz="3600" dirty="0" err="1"/>
              <a:t>pixabay.com</a:t>
            </a:r>
            <a:r>
              <a:rPr lang="en-US" sz="3600" dirty="0"/>
              <a:t>/</a:t>
            </a:r>
            <a:r>
              <a:rPr lang="en-US" sz="3600" dirty="0" err="1"/>
              <a:t>en</a:t>
            </a:r>
            <a:r>
              <a:rPr lang="en-US" sz="3600" dirty="0"/>
              <a:t>/users/Free-Photos-242387/</a:t>
            </a:r>
            <a:endParaRPr lang="en-US" sz="3600" dirty="0" smtClean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974" y="5588407"/>
            <a:ext cx="8938970" cy="5936035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22423888" y="6571311"/>
            <a:ext cx="43030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>
                <a:solidFill>
                  <a:schemeClr val="bg1"/>
                </a:solidFill>
              </a:rPr>
              <a:t>Write a Learning Tool once and use it in your on campus courses and in your MOOCs</a:t>
            </a:r>
            <a:r>
              <a:rPr lang="is-IS" sz="4000" i="1" dirty="0" smtClean="0">
                <a:solidFill>
                  <a:schemeClr val="bg1"/>
                </a:solidFill>
              </a:rPr>
              <a:t>…</a:t>
            </a:r>
            <a:endParaRPr lang="en-US" sz="4000" i="1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Science Project Title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mtClean="0"/>
              <a:t>Your name | Teacher’s name | School</a:t>
            </a:r>
            <a:endParaRPr lang="en-US" dirty="0"/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Problem / Question</a:t>
            </a:r>
            <a:endParaRPr lang="en-US" dirty="0"/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Type your question here (statement of the problem)</a:t>
            </a:r>
            <a:endParaRPr lang="en-US" dirty="0"/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mtClean="0"/>
              <a:t>Hypothesis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8"/>
          </p:nvPr>
        </p:nvSpPr>
        <p:spPr/>
        <p:txBody>
          <a:bodyPr/>
          <a:lstStyle/>
          <a:p>
            <a:r>
              <a:rPr lang="en-US" dirty="0" smtClean="0"/>
              <a:t>Type your answer / solution here</a:t>
            </a:r>
          </a:p>
          <a:p>
            <a:r>
              <a:rPr lang="en-US" dirty="0" smtClean="0"/>
              <a:t>Write hypothesis before you begin the experiment</a:t>
            </a:r>
          </a:p>
          <a:p>
            <a:r>
              <a:rPr lang="en-US" dirty="0" smtClean="0"/>
              <a:t>This should be your best educated guess based on your research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mtClean="0"/>
              <a:t>Project Overview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Type a brief overview or summary of your project. (Click the Bullets button on the Home tab to remove the bullets.)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mtClean="0"/>
              <a:t>Variables / Research</a:t>
            </a:r>
            <a:endParaRPr lang="en-US" dirty="0"/>
          </a:p>
        </p:txBody>
      </p:sp>
      <p:graphicFrame>
        <p:nvGraphicFramePr>
          <p:cNvPr id="72" name="Content Placeholder 71" descr="Horizontal Bullet List" title="SmartArt"/>
          <p:cNvGraphicFramePr>
            <a:graphicFrameLocks noGrp="1"/>
          </p:cNvGraphicFramePr>
          <p:nvPr>
            <p:ph sz="quarter" idx="26"/>
            <p:extLst/>
          </p:nvPr>
        </p:nvGraphicFramePr>
        <p:xfrm>
          <a:off x="1143000" y="24331613"/>
          <a:ext cx="12801600" cy="729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mtClean="0"/>
              <a:t>Materials</a:t>
            </a:r>
            <a:endParaRPr lang="en-US" dirty="0"/>
          </a:p>
        </p:txBody>
      </p:sp>
      <p:graphicFrame>
        <p:nvGraphicFramePr>
          <p:cNvPr id="2" name="Content Placeholder 1" descr="Sample table with 2 columns, 8 rows" title="Table"/>
          <p:cNvGraphicFramePr>
            <a:graphicFrameLocks noGrp="1"/>
          </p:cNvGraphicFramePr>
          <p:nvPr>
            <p:ph sz="quarter" idx="27"/>
            <p:extLst/>
          </p:nvPr>
        </p:nvGraphicFramePr>
        <p:xfrm>
          <a:off x="15544800" y="7113588"/>
          <a:ext cx="12801600" cy="6659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400800"/>
                <a:gridCol w="6400800"/>
              </a:tblGrid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Materials (detailed list)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Quantity (be</a:t>
                      </a:r>
                      <a:r>
                        <a:rPr lang="en-US" sz="2800" baseline="0" dirty="0" smtClean="0"/>
                        <a:t> specific)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Item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Amount</a:t>
                      </a:r>
                      <a:endParaRPr lang="en-US" sz="2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Content Placeholder 16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r>
              <a:rPr lang="en-US" smtClean="0"/>
              <a:t>Observation 1</a:t>
            </a:r>
          </a:p>
          <a:p>
            <a:r>
              <a:rPr lang="en-US" smtClean="0"/>
              <a:t>Observation 2</a:t>
            </a:r>
          </a:p>
          <a:p>
            <a:r>
              <a:rPr lang="en-US" smtClean="0"/>
              <a:t>Observation 3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graphicFrame>
        <p:nvGraphicFramePr>
          <p:cNvPr id="19" name="Content Placeholder 18" descr="Clustered column chart" title="Chart"/>
          <p:cNvGraphicFramePr>
            <a:graphicFrameLocks noGrp="1"/>
          </p:cNvGraphicFramePr>
          <p:nvPr>
            <p:ph sz="quarter" idx="32"/>
            <p:extLst/>
          </p:nvPr>
        </p:nvGraphicFramePr>
        <p:xfrm>
          <a:off x="29900563" y="7113588"/>
          <a:ext cx="12801600" cy="731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r>
              <a:rPr lang="en-US" smtClean="0"/>
              <a:t>Include results based on your experiments</a:t>
            </a:r>
          </a:p>
          <a:p>
            <a:r>
              <a:rPr lang="en-US" smtClean="0"/>
              <a:t>Result 2</a:t>
            </a:r>
          </a:p>
          <a:p>
            <a:r>
              <a:rPr lang="en-US" smtClean="0"/>
              <a:t>Result 3</a:t>
            </a:r>
            <a:endParaRPr lang="en-US" dirty="0"/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2"/>
          </p:nvPr>
        </p:nvSpPr>
        <p:spPr/>
        <p:txBody>
          <a:bodyPr/>
          <a:lstStyle/>
          <a:p>
            <a:r>
              <a:rPr lang="en-US" smtClean="0"/>
              <a:t>Brief summary of what you discovered based on results</a:t>
            </a:r>
          </a:p>
          <a:p>
            <a:r>
              <a:rPr lang="en-US" smtClean="0"/>
              <a:t>Indicate and explain whether or not the data supports your hypothesis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mtClean="0"/>
              <a:t>Works Cited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smtClean="0"/>
              <a:t>Include print and electronic sources in alphabetical order</a:t>
            </a:r>
            <a:endParaRPr lang="en-US" dirty="0"/>
          </a:p>
        </p:txBody>
      </p:sp>
      <p:pic>
        <p:nvPicPr>
          <p:cNvPr id="105" name="Picture Placeholder 104" descr="Closeup of glass beakers" title="Sample Picture"/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0" name="Content Placeholder 9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1669352</Value>
      <Value>1669523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2013-01-21T10:18:00+00:00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ApprovalLog xmlns="4873beb7-5857-4685-be1f-d57550cc96cc" xsi:nil="true"/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TP104001342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875929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LocMarketGroupTiers2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4C2ADE-A257-45E6-A8A8-A5CFC12AD2E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71401-7A50-4150-9E41-8D26D4FD62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poster</Template>
  <TotalTime>0</TotalTime>
  <Words>342</Words>
  <Application>Microsoft Macintosh PowerPoint</Application>
  <PresentationFormat>Custom</PresentationFormat>
  <Paragraphs>72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Science Poster</vt:lpstr>
      <vt:lpstr>Tsugi: Building Applications for Education</vt:lpstr>
      <vt:lpstr>Science Project Title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Severance, Charles</dc:creator>
  <cp:lastModifiedBy/>
  <cp:revision>1</cp:revision>
  <cp:lastPrinted>2018-03-06T00:21:43Z</cp:lastPrinted>
  <dcterms:created xsi:type="dcterms:W3CDTF">2018-03-05T18:34:51Z</dcterms:created>
  <dcterms:modified xsi:type="dcterms:W3CDTF">2018-03-06T00:22:36Z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